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21"/>
  </p:notesMasterIdLst>
  <p:sldIdLst>
    <p:sldId id="256" r:id="rId2"/>
    <p:sldId id="257" r:id="rId3"/>
    <p:sldId id="271" r:id="rId4"/>
    <p:sldId id="258" r:id="rId5"/>
    <p:sldId id="285" r:id="rId6"/>
    <p:sldId id="286" r:id="rId7"/>
    <p:sldId id="259" r:id="rId8"/>
    <p:sldId id="260" r:id="rId9"/>
    <p:sldId id="272" r:id="rId10"/>
    <p:sldId id="273" r:id="rId11"/>
    <p:sldId id="274" r:id="rId12"/>
    <p:sldId id="279" r:id="rId13"/>
    <p:sldId id="280" r:id="rId14"/>
    <p:sldId id="276" r:id="rId15"/>
    <p:sldId id="283" r:id="rId16"/>
    <p:sldId id="281" r:id="rId17"/>
    <p:sldId id="277" r:id="rId18"/>
    <p:sldId id="284" r:id="rId19"/>
    <p:sldId id="282" r:id="rId2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Светлый стиль 2 -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EB344D84-9AFB-497E-A393-DC336BA19D2E}" styleName="Средний стиль 3 -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2838BEF-8BB2-4498-84A7-C5851F593DF1}" styleName="Средний стиль 4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74C1A8A3-306A-4EB7-A6B1-4F7E0EB9C5D6}" styleName="Средний стиль 3 - акцент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9" d="100"/>
          <a:sy n="99" d="100"/>
        </p:scale>
        <p:origin x="-31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647646-158E-4BFB-A5F3-DA62B0A733DA}" type="datetimeFigureOut">
              <a:rPr lang="ru-RU" smtClean="0"/>
              <a:t>24.11.2018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653D54-0696-4EFA-940C-2EF63F1AF76B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E78231-8023-4918-B439-1ED66CB367F1}" type="slidenum">
              <a:rPr lang="ru-RU" smtClean="0"/>
              <a:pPr/>
              <a:t>5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Скругленный прямоугольник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Скругленный прямоугольник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Прямоугольник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Прямоугольник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Скругленный прямоугольник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оугольник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Скругленный прямоугольник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6001BA12-A42D-46EF-9F91-C84B41AEF0B3}" type="datetimeFigureOut">
              <a:rPr lang="ru-RU" smtClean="0"/>
              <a:pPr/>
              <a:t>24.11.2018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95D91311-8E98-4DFA-9807-12B091B08B94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User\Desktop\yarsu_logo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146387" y="3501008"/>
            <a:ext cx="2993565" cy="2836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92080" y="4437112"/>
            <a:ext cx="3528392" cy="1152128"/>
          </a:xfrm>
        </p:spPr>
        <p:txBody>
          <a:bodyPr>
            <a:normAutofit/>
          </a:bodyPr>
          <a:lstStyle/>
          <a:p>
            <a:pPr algn="r"/>
            <a:r>
              <a:rPr lang="ru-RU" sz="2800" dirty="0" smtClean="0"/>
              <a:t>Леонид Ивановский,</a:t>
            </a:r>
          </a:p>
          <a:p>
            <a:pPr algn="r"/>
            <a:r>
              <a:rPr lang="ru-RU" sz="2800" dirty="0" smtClean="0"/>
              <a:t>аспирант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Разработка алгоритмов прогнозирования индивидуального поведения на основе визуального распознавания эмоций</a:t>
            </a:r>
            <a:endParaRPr lang="ru-RU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10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4355976" y="1916832"/>
            <a:ext cx="4608512" cy="1368152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+mj-lt"/>
              </a:rPr>
              <a:t>960 TFLOPS | 8x </a:t>
            </a:r>
            <a:r>
              <a:rPr lang="en-US" sz="2400" dirty="0" smtClean="0">
                <a:latin typeface="+mj-lt"/>
              </a:rPr>
              <a:t>GPU </a:t>
            </a:r>
            <a:r>
              <a:rPr lang="ru-RU" sz="2400" dirty="0" err="1" smtClean="0">
                <a:latin typeface="+mj-lt"/>
              </a:rPr>
              <a:t>Tesla</a:t>
            </a:r>
            <a:r>
              <a:rPr lang="ru-RU" sz="2400" dirty="0" smtClean="0">
                <a:latin typeface="+mj-lt"/>
              </a:rPr>
              <a:t> V100 </a:t>
            </a:r>
          </a:p>
          <a:p>
            <a:pPr algn="just"/>
            <a:r>
              <a:rPr lang="ru-RU" sz="2400" dirty="0" smtClean="0">
                <a:latin typeface="+mj-lt"/>
              </a:rPr>
              <a:t>Заменяет </a:t>
            </a:r>
            <a:r>
              <a:rPr lang="ru-RU" sz="2400" b="1" dirty="0" smtClean="0">
                <a:latin typeface="+mj-lt"/>
              </a:rPr>
              <a:t>400</a:t>
            </a:r>
            <a:r>
              <a:rPr lang="ru-RU" sz="2400" dirty="0" smtClean="0">
                <a:latin typeface="+mj-lt"/>
              </a:rPr>
              <a:t> традиционных серверов в задачах ИИ</a:t>
            </a:r>
            <a:endParaRPr lang="ru-RU" sz="2400" dirty="0">
              <a:latin typeface="+mj-lt"/>
            </a:endParaRPr>
          </a:p>
        </p:txBody>
      </p:sp>
      <p:pic>
        <p:nvPicPr>
          <p:cNvPr id="6" name="Picture 6" descr="Картинки по запросу DGX-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166" y="1340768"/>
            <a:ext cx="4184810" cy="19011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Прямоугольник 9"/>
          <p:cNvSpPr/>
          <p:nvPr/>
        </p:nvSpPr>
        <p:spPr>
          <a:xfrm>
            <a:off x="4427984" y="1239143"/>
            <a:ext cx="44644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latin typeface="+mj-lt"/>
              </a:rPr>
              <a:t>Суперкомпьютер </a:t>
            </a:r>
            <a:r>
              <a:rPr lang="en-US" sz="2400" dirty="0" smtClean="0">
                <a:latin typeface="+mj-lt"/>
              </a:rPr>
              <a:t>NVIDIA DGX-1</a:t>
            </a:r>
            <a:endParaRPr lang="ru-RU" sz="2400" dirty="0">
              <a:latin typeface="+mj-lt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0" y="4077072"/>
            <a:ext cx="8060846" cy="2537476"/>
          </a:xfrm>
          <a:prstGeom prst="rect">
            <a:avLst/>
          </a:prstGeom>
        </p:spPr>
      </p:pic>
      <p:sp>
        <p:nvSpPr>
          <p:cNvPr id="16" name="Прямоугольник 15"/>
          <p:cNvSpPr/>
          <p:nvPr/>
        </p:nvSpPr>
        <p:spPr>
          <a:xfrm>
            <a:off x="539552" y="3738518"/>
            <a:ext cx="82809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600" dirty="0" smtClean="0">
                <a:latin typeface="+mj-lt"/>
              </a:rPr>
              <a:t>Оценка производительности </a:t>
            </a:r>
            <a:r>
              <a:rPr lang="en-US" sz="1600" dirty="0" smtClean="0">
                <a:latin typeface="+mj-lt"/>
              </a:rPr>
              <a:t>NVIDIA DGX-1 </a:t>
            </a:r>
            <a:r>
              <a:rPr lang="ru-RU" sz="1600" dirty="0" smtClean="0">
                <a:latin typeface="+mj-lt"/>
              </a:rPr>
              <a:t>на классическом</a:t>
            </a:r>
            <a:r>
              <a:rPr lang="en-US" sz="1600" dirty="0" smtClean="0">
                <a:latin typeface="+mj-lt"/>
              </a:rPr>
              <a:t> </a:t>
            </a:r>
            <a:r>
              <a:rPr lang="ru-RU" sz="1600" dirty="0" smtClean="0">
                <a:latin typeface="+mj-lt"/>
              </a:rPr>
              <a:t>примере работы сети </a:t>
            </a:r>
            <a:r>
              <a:rPr lang="en-US" sz="1600" dirty="0" smtClean="0">
                <a:latin typeface="+mj-lt"/>
              </a:rPr>
              <a:t>ResNet-50</a:t>
            </a:r>
            <a:endParaRPr lang="ru-RU" sz="1600" dirty="0">
              <a:latin typeface="+mj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База изображений </a:t>
            </a:r>
            <a:r>
              <a:rPr lang="en-US" dirty="0" smtClean="0">
                <a:latin typeface="Calibri" pitchFamily="34" charset="0"/>
              </a:rPr>
              <a:t>Multi-PIE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050" name="Picture 2" descr="C:\Users\User\Desktop\MPIE-Pose3.jp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6694" y="3068960"/>
            <a:ext cx="6077634" cy="273038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2771800" y="6309320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79512" y="1211268"/>
            <a:ext cx="88569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750000 цветных картинок</a:t>
            </a:r>
            <a:endParaRPr lang="en-US" sz="2400" dirty="0" smtClean="0">
              <a:latin typeface="Calibri" pitchFamily="34" charset="0"/>
            </a:endParaRP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 </a:t>
            </a:r>
            <a:r>
              <a:rPr lang="en-US" sz="2400" dirty="0" smtClean="0">
                <a:latin typeface="Calibri" pitchFamily="34" charset="0"/>
              </a:rPr>
              <a:t>337 </a:t>
            </a:r>
            <a:r>
              <a:rPr lang="ru-RU" sz="2400" dirty="0" smtClean="0">
                <a:latin typeface="Calibri" pitchFamily="34" charset="0"/>
              </a:rPr>
              <a:t>различных людей</a:t>
            </a:r>
          </a:p>
          <a:p>
            <a:pPr algn="just">
              <a:buFont typeface="Arial" pitchFamily="34" charset="0"/>
              <a:buChar char="•"/>
            </a:pPr>
            <a:r>
              <a:rPr lang="en-US" sz="2400" dirty="0" smtClean="0">
                <a:latin typeface="Calibri" pitchFamily="34" charset="0"/>
              </a:rPr>
              <a:t>   </a:t>
            </a:r>
            <a:r>
              <a:rPr lang="ru-RU" sz="2400" dirty="0" smtClean="0">
                <a:latin typeface="Calibri" pitchFamily="34" charset="0"/>
              </a:rPr>
              <a:t>различные углы обзора камеры (не более 90°)</a:t>
            </a:r>
          </a:p>
          <a:p>
            <a:pPr algn="just">
              <a:buFont typeface="Arial" pitchFamily="34" charset="0"/>
              <a:buChar char="•"/>
            </a:pPr>
            <a:r>
              <a:rPr lang="ru-RU" sz="2400" dirty="0" smtClean="0">
                <a:latin typeface="Calibri" pitchFamily="34" charset="0"/>
              </a:rPr>
              <a:t> </a:t>
            </a:r>
            <a:r>
              <a:rPr lang="en-US" sz="2400" dirty="0" smtClean="0">
                <a:latin typeface="Calibri" pitchFamily="34" charset="0"/>
              </a:rPr>
              <a:t> </a:t>
            </a:r>
            <a:r>
              <a:rPr lang="ru-RU" sz="2400" dirty="0" smtClean="0">
                <a:latin typeface="Calibri" pitchFamily="34" charset="0"/>
              </a:rPr>
              <a:t> разный уровень освещения сцены </a:t>
            </a: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11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Виды эмоций</a:t>
            </a: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2843808" y="6330806"/>
            <a:ext cx="6048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http</a:t>
            </a:r>
            <a:r>
              <a:rPr lang="ru-RU" sz="1600" dirty="0"/>
              <a:t>://</a:t>
            </a:r>
            <a:r>
              <a:rPr lang="en-US" sz="1600" dirty="0"/>
              <a:t>www</a:t>
            </a:r>
            <a:r>
              <a:rPr lang="ru-RU" sz="1600" dirty="0"/>
              <a:t>.</a:t>
            </a:r>
            <a:r>
              <a:rPr lang="en-US" sz="1600" dirty="0" err="1"/>
              <a:t>cs</a:t>
            </a:r>
            <a:r>
              <a:rPr lang="ru-RU" sz="1600" dirty="0"/>
              <a:t>.</a:t>
            </a:r>
            <a:r>
              <a:rPr lang="en-US" sz="1600" dirty="0" err="1"/>
              <a:t>cmu</a:t>
            </a:r>
            <a:r>
              <a:rPr lang="ru-RU" sz="1600" dirty="0"/>
              <a:t>.</a:t>
            </a:r>
            <a:r>
              <a:rPr lang="en-US" sz="1600" dirty="0" err="1"/>
              <a:t>edu</a:t>
            </a:r>
            <a:r>
              <a:rPr lang="ru-RU" sz="1600" dirty="0"/>
              <a:t>/</a:t>
            </a:r>
            <a:r>
              <a:rPr lang="en-US" sz="1600" dirty="0" err="1"/>
              <a:t>afs</a:t>
            </a:r>
            <a:r>
              <a:rPr lang="ru-RU" sz="1600" dirty="0"/>
              <a:t>/</a:t>
            </a:r>
            <a:r>
              <a:rPr lang="en-US" sz="1600" dirty="0" err="1"/>
              <a:t>cs</a:t>
            </a:r>
            <a:r>
              <a:rPr lang="ru-RU" sz="1600" dirty="0"/>
              <a:t>/</a:t>
            </a:r>
            <a:r>
              <a:rPr lang="en-US" sz="1600" dirty="0"/>
              <a:t>project</a:t>
            </a:r>
            <a:r>
              <a:rPr lang="ru-RU" sz="1600" dirty="0"/>
              <a:t>/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 err="1"/>
              <a:t>MultiPie</a:t>
            </a:r>
            <a:r>
              <a:rPr lang="ru-RU" sz="1600" dirty="0"/>
              <a:t>/</a:t>
            </a:r>
            <a:r>
              <a:rPr lang="en-US" sz="1600" dirty="0"/>
              <a:t>Multi</a:t>
            </a:r>
            <a:r>
              <a:rPr lang="ru-RU" sz="1600" dirty="0"/>
              <a:t>-</a:t>
            </a:r>
            <a:r>
              <a:rPr lang="en-US" sz="1600" dirty="0"/>
              <a:t>Pie</a:t>
            </a:r>
            <a:r>
              <a:rPr lang="ru-RU" sz="1600" dirty="0"/>
              <a:t>/</a:t>
            </a:r>
            <a:r>
              <a:rPr lang="en-US" sz="1600" dirty="0"/>
              <a:t>Home</a:t>
            </a:r>
            <a:r>
              <a:rPr lang="ru-RU" sz="1600" dirty="0"/>
              <a:t>.</a:t>
            </a:r>
            <a:r>
              <a:rPr lang="en-US" sz="1600" dirty="0"/>
              <a:t>html</a:t>
            </a:r>
            <a:endParaRPr lang="ru-RU" sz="1600" dirty="0"/>
          </a:p>
        </p:txBody>
      </p:sp>
      <p:pic>
        <p:nvPicPr>
          <p:cNvPr id="13" name="Рисунок 12" descr="a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1560" y="1772812"/>
            <a:ext cx="2199654" cy="1695878"/>
          </a:xfrm>
          <a:prstGeom prst="rect">
            <a:avLst/>
          </a:prstGeom>
        </p:spPr>
      </p:pic>
      <p:pic>
        <p:nvPicPr>
          <p:cNvPr id="14" name="Рисунок 13" descr="b.png"/>
          <p:cNvPicPr/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419872" y="1772812"/>
            <a:ext cx="2199600" cy="1695878"/>
          </a:xfrm>
          <a:prstGeom prst="rect">
            <a:avLst/>
          </a:prstGeom>
        </p:spPr>
      </p:pic>
      <p:pic>
        <p:nvPicPr>
          <p:cNvPr id="15" name="Рисунок 14" descr="c.png"/>
          <p:cNvPicPr/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300192" y="1772812"/>
            <a:ext cx="2199600" cy="1695878"/>
          </a:xfrm>
          <a:prstGeom prst="rect">
            <a:avLst/>
          </a:prstGeom>
        </p:spPr>
      </p:pic>
      <p:pic>
        <p:nvPicPr>
          <p:cNvPr id="16" name="Рисунок 15" descr="d.png"/>
          <p:cNvPicPr/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11560" y="4005060"/>
            <a:ext cx="2199654" cy="1695878"/>
          </a:xfrm>
          <a:prstGeom prst="rect">
            <a:avLst/>
          </a:prstGeom>
        </p:spPr>
      </p:pic>
      <p:pic>
        <p:nvPicPr>
          <p:cNvPr id="17" name="Рисунок 16" descr="e.png"/>
          <p:cNvPicPr/>
          <p:nvPr/>
        </p:nvPicPr>
        <p:blipFill>
          <a:blip r:embed="rId6" cstate="print"/>
          <a:stretch>
            <a:fillRect/>
          </a:stretch>
        </p:blipFill>
        <p:spPr bwMode="auto">
          <a:xfrm>
            <a:off x="3419872" y="4005060"/>
            <a:ext cx="2199600" cy="1695878"/>
          </a:xfrm>
          <a:prstGeom prst="rect">
            <a:avLst/>
          </a:prstGeom>
        </p:spPr>
      </p:pic>
      <p:pic>
        <p:nvPicPr>
          <p:cNvPr id="18" name="Рисунок 17" descr="f.png"/>
          <p:cNvPicPr/>
          <p:nvPr/>
        </p:nvPicPr>
        <p:blipFill>
          <a:blip r:embed="rId7" cstate="print"/>
          <a:stretch>
            <a:fillRect/>
          </a:stretch>
        </p:blipFill>
        <p:spPr bwMode="auto">
          <a:xfrm>
            <a:off x="6300192" y="4005060"/>
            <a:ext cx="2199600" cy="1695878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943027" y="3491716"/>
            <a:ext cx="16127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а) Спокойствие</a:t>
            </a:r>
            <a:endParaRPr lang="ru-RU" sz="1600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3995936" y="3501008"/>
            <a:ext cx="111133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б) Улыбка</a:t>
            </a:r>
            <a:endParaRPr lang="ru-RU" sz="1600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6732240" y="3501008"/>
            <a:ext cx="14127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в) Удивление</a:t>
            </a:r>
            <a:endParaRPr lang="ru-RU" sz="1600" dirty="0"/>
          </a:p>
        </p:txBody>
      </p:sp>
      <p:sp>
        <p:nvSpPr>
          <p:cNvPr id="22" name="Прямоугольник 21"/>
          <p:cNvSpPr/>
          <p:nvPr/>
        </p:nvSpPr>
        <p:spPr>
          <a:xfrm>
            <a:off x="587743" y="5733256"/>
            <a:ext cx="23280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г) Заинтересованность</a:t>
            </a:r>
            <a:endParaRPr lang="ru-RU" sz="1600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797888" y="5733256"/>
            <a:ext cx="142218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д) Презрение</a:t>
            </a:r>
            <a:endParaRPr lang="ru-RU" sz="1600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7020272" y="5733256"/>
            <a:ext cx="8867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600" dirty="0" smtClean="0"/>
              <a:t>е) Крик</a:t>
            </a:r>
            <a:endParaRPr lang="ru-RU" sz="1600" dirty="0"/>
          </a:p>
        </p:txBody>
      </p:sp>
      <p:sp>
        <p:nvSpPr>
          <p:cNvPr id="25" name="Номер слайда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Формирование выборок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47800"/>
            <a:ext cx="8928992" cy="4717504"/>
          </a:xfrm>
        </p:spPr>
        <p:txBody>
          <a:bodyPr>
            <a:normAutofit lnSpcReduction="10000"/>
          </a:bodyPr>
          <a:lstStyle/>
          <a:p>
            <a:r>
              <a:rPr lang="ru-RU" dirty="0" smtClean="0"/>
              <a:t>35000 снимков, отобранных случайным образом, для каждого класса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Разметка: 6 классов для задачи классификации </a:t>
            </a:r>
            <a:r>
              <a:rPr lang="ru-RU" dirty="0" smtClean="0"/>
              <a:t>эмоций,</a:t>
            </a:r>
          </a:p>
          <a:p>
            <a:pPr>
              <a:buNone/>
            </a:pPr>
            <a:r>
              <a:rPr lang="ru-RU" dirty="0" smtClean="0"/>
              <a:t>	</a:t>
            </a:r>
            <a:r>
              <a:rPr lang="ru-RU" dirty="0" smtClean="0"/>
              <a:t>		2 класса для задачи детектирования улыбки</a:t>
            </a:r>
            <a:endParaRPr lang="ru-RU" dirty="0" smtClean="0"/>
          </a:p>
          <a:p>
            <a:endParaRPr lang="en-US" dirty="0" smtClean="0"/>
          </a:p>
          <a:p>
            <a:r>
              <a:rPr lang="ru-RU" dirty="0" smtClean="0"/>
              <a:t>Угол обзора камеры: </a:t>
            </a:r>
            <a:r>
              <a:rPr lang="en-US" dirty="0" smtClean="0"/>
              <a:t>[-</a:t>
            </a:r>
            <a:r>
              <a:rPr lang="ru-RU" dirty="0" smtClean="0"/>
              <a:t>45</a:t>
            </a:r>
            <a:r>
              <a:rPr lang="en-US" dirty="0" smtClean="0"/>
              <a:t>, </a:t>
            </a:r>
            <a:r>
              <a:rPr lang="ru-RU" dirty="0" smtClean="0"/>
              <a:t>45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ru-RU" dirty="0" smtClean="0"/>
              <a:t>Тренировочный и тестовый наборы данных: 80</a:t>
            </a:r>
            <a:r>
              <a:rPr lang="en-US" dirty="0" smtClean="0"/>
              <a:t>/</a:t>
            </a:r>
            <a:r>
              <a:rPr lang="ru-RU" dirty="0" smtClean="0"/>
              <a:t>20 (не содержали одинаковых изображений, а также снимков одного и того же субъекта)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13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Результаты численных экспериментов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14</a:t>
            </a:fld>
            <a:endParaRPr lang="ru-RU"/>
          </a:p>
        </p:txBody>
      </p:sp>
      <p:pic>
        <p:nvPicPr>
          <p:cNvPr id="10" name="Рисунок 9" descr="C:\_Repositories\Emotions_Recognition\TrainingHistory\loss.png"/>
          <p:cNvPicPr/>
          <p:nvPr/>
        </p:nvPicPr>
        <p:blipFill>
          <a:blip r:embed="rId2" cstate="print"/>
          <a:stretch>
            <a:fillRect/>
          </a:stretch>
        </p:blipFill>
        <p:spPr bwMode="auto">
          <a:xfrm>
            <a:off x="1907704" y="2708920"/>
            <a:ext cx="5600414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196752"/>
            <a:ext cx="8928992" cy="1440160"/>
          </a:xfrm>
        </p:spPr>
        <p:txBody>
          <a:bodyPr>
            <a:normAutofit/>
          </a:bodyPr>
          <a:lstStyle/>
          <a:p>
            <a:pPr algn="just"/>
            <a:r>
              <a:rPr lang="ru-RU" sz="2000" dirty="0" smtClean="0"/>
              <a:t>Доля правильных ответов: </a:t>
            </a:r>
            <a:r>
              <a:rPr lang="ru-RU" sz="2000" dirty="0"/>
              <a:t>92.29</a:t>
            </a:r>
            <a:r>
              <a:rPr lang="ru-RU" sz="2000" dirty="0" smtClean="0"/>
              <a:t>% (около 38800 из 420000 картинок тестовой выборки были классифицированы правильно)</a:t>
            </a:r>
            <a:r>
              <a:rPr lang="en-US" sz="2000" dirty="0" smtClean="0"/>
              <a:t>.</a:t>
            </a:r>
            <a:endParaRPr lang="en-US" sz="2000" dirty="0"/>
          </a:p>
          <a:p>
            <a:pPr algn="just"/>
            <a:r>
              <a:rPr lang="ru-RU" sz="2000" dirty="0" smtClean="0"/>
              <a:t>Согласно графику изменения функции потерь, алгоритм сходится, переобучения не происходит. </a:t>
            </a:r>
            <a:endParaRPr lang="en-US" sz="20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780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Результаты численных экспериментов</a:t>
            </a:r>
            <a:endParaRPr lang="ru-RU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5" y="1175373"/>
          <a:ext cx="8064898" cy="527796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642852"/>
                <a:gridCol w="1410538"/>
                <a:gridCol w="827822"/>
                <a:gridCol w="827822"/>
                <a:gridCol w="827822"/>
                <a:gridCol w="827822"/>
                <a:gridCol w="850110"/>
                <a:gridCol w="850110"/>
              </a:tblGrid>
              <a:tr h="53023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Классы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Фактический 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1588241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Презрение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Заинтересованность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  <a:tc>
                  <a:txBody>
                    <a:bodyPr/>
                    <a:lstStyle/>
                    <a:p>
                      <a:pPr marL="71755" marR="71755"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vert="vert270" anchor="ctr"/>
                </a:tc>
              </a:tr>
              <a:tr h="53023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Предсказанный</a:t>
                      </a:r>
                    </a:p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>
                          <a:solidFill>
                            <a:srgbClr val="00000A"/>
                          </a:solidFill>
                          <a:latin typeface="+mn-lt"/>
                          <a:ea typeface="Times New Roman"/>
                          <a:cs typeface="Times New Roman"/>
                        </a:rPr>
                        <a:t>класс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n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Улыбка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6471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136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Удивление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87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6715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47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Презрение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102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6006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556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u="sng" dirty="0" smtClean="0"/>
                        <a:t>Заинтересованность</a:t>
                      </a:r>
                      <a:endParaRPr lang="ru-RU" sz="16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749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6112</a:t>
                      </a:r>
                      <a:endParaRPr lang="ru-RU" sz="1600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184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Крик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53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48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22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6903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17929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600" dirty="0" smtClean="0"/>
                        <a:t>Спокойствие</a:t>
                      </a:r>
                      <a:endParaRPr lang="ru-RU" sz="16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144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b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91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126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301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6563</a:t>
                      </a:r>
                      <a:endParaRPr lang="ru-RU" sz="16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15</a:t>
            </a:fld>
            <a:endParaRPr lang="ru-RU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Результаты численных экспериментов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16</a:t>
            </a:fld>
            <a:endParaRPr lang="ru-RU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683569" y="1196752"/>
          <a:ext cx="7992887" cy="5256583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1110123"/>
                <a:gridCol w="2294255"/>
                <a:gridCol w="1628181"/>
                <a:gridCol w="1480164"/>
                <a:gridCol w="1480164"/>
              </a:tblGrid>
              <a:tr h="658548">
                <a:tc rowSpan="2"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Анализ ошибок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rowSpan="2"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Метрики качества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</a:tr>
              <a:tr h="971112">
                <a:tc gridSpan="2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Точность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err="1" smtClean="0"/>
                        <a:t>Полность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F-</a:t>
                      </a:r>
                      <a:r>
                        <a:rPr lang="ru-RU" sz="18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мера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658548">
                <a:tc rowSpan="6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Классы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Улыбка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0,82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0,94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Удивление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0,96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Презрение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0,89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u="sng" dirty="0" smtClean="0"/>
                        <a:t>Заинтересованность</a:t>
                      </a:r>
                      <a:endParaRPr lang="ru-RU" sz="1800" u="sng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0,85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0,87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u="sng" dirty="0" smtClean="0">
                          <a:latin typeface="Times New Roman"/>
                          <a:ea typeface="Times New Roman"/>
                          <a:cs typeface="Times New Roman"/>
                        </a:rPr>
                        <a:t>0,86</a:t>
                      </a:r>
                      <a:endParaRPr lang="ru-RU" sz="1600" i="1" u="sng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Крик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0,97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0,99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0,98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  <a:tr h="593675">
                <a:tc v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ru-RU" sz="1800" dirty="0" smtClean="0"/>
                        <a:t>Спокойствие</a:t>
                      </a:r>
                      <a:endParaRPr lang="ru-RU" sz="1800" dirty="0">
                        <a:solidFill>
                          <a:srgbClr val="00000A"/>
                        </a:solidFill>
                        <a:latin typeface="+mj-lt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0,91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smtClean="0">
                          <a:latin typeface="Times New Roman"/>
                          <a:ea typeface="Times New Roman"/>
                          <a:cs typeface="Times New Roman"/>
                        </a:rPr>
                        <a:t>0,92</a:t>
                      </a:r>
                      <a:endParaRPr lang="ru-RU" sz="1600" i="1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32385" marR="34925" marT="34925" marB="349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err="1" smtClean="0">
                <a:latin typeface="Calibri" pitchFamily="34" charset="0"/>
              </a:rPr>
              <a:t>Труднораспознаваемые</a:t>
            </a:r>
            <a:r>
              <a:rPr lang="ru-RU" dirty="0" smtClean="0">
                <a:latin typeface="Calibri" pitchFamily="34" charset="0"/>
              </a:rPr>
              <a:t> классы эмоций</a:t>
            </a:r>
            <a:endParaRPr lang="ru-RU" dirty="0">
              <a:latin typeface="Calibri" pitchFamily="34" charset="0"/>
            </a:endParaRPr>
          </a:p>
        </p:txBody>
      </p:sp>
      <p:pic>
        <p:nvPicPr>
          <p:cNvPr id="28679" name="Picture 7" descr="C:\Users\User\Desktop\255_02_03_080_0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392" y="2082334"/>
            <a:ext cx="3739576" cy="2880320"/>
          </a:xfrm>
          <a:prstGeom prst="rect">
            <a:avLst/>
          </a:prstGeom>
          <a:noFill/>
        </p:spPr>
      </p:pic>
      <p:pic>
        <p:nvPicPr>
          <p:cNvPr id="28680" name="Picture 8" descr="C:\Users\User\Desktop\255_03_03_080_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2082334"/>
            <a:ext cx="3723736" cy="288032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4932040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б) Презрение</a:t>
            </a:r>
            <a:endParaRPr lang="ru-R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539552" y="5013176"/>
            <a:ext cx="3744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/>
              <a:t>а) Заинтересованность</a:t>
            </a:r>
            <a:endParaRPr lang="ru-RU" sz="2000" dirty="0"/>
          </a:p>
        </p:txBody>
      </p:sp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17</a:t>
            </a:fld>
            <a:endParaRPr lang="ru-RU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Предварительные результаты работы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4752528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2200" dirty="0" smtClean="0"/>
              <a:t>Разработаны алгоритмы определения лица человека, детектирования улыбки и распознавания эмоций</a:t>
            </a:r>
            <a:endParaRPr lang="en-US" sz="2200" dirty="0" smtClean="0"/>
          </a:p>
          <a:p>
            <a:pPr algn="just"/>
            <a:endParaRPr lang="ru-RU" sz="2200" dirty="0" smtClean="0"/>
          </a:p>
          <a:p>
            <a:pPr algn="just"/>
            <a:r>
              <a:rPr lang="ru-RU" sz="2200" dirty="0" smtClean="0"/>
              <a:t>Доля правильных ответов алгоритма классификации эмоций: </a:t>
            </a:r>
            <a:r>
              <a:rPr lang="ru-RU" sz="2200" dirty="0"/>
              <a:t>92.29</a:t>
            </a:r>
            <a:r>
              <a:rPr lang="ru-RU" sz="2200" dirty="0" smtClean="0"/>
              <a:t>%</a:t>
            </a:r>
            <a:r>
              <a:rPr lang="en-US" sz="2200" dirty="0" smtClean="0"/>
              <a:t>.</a:t>
            </a:r>
            <a:endParaRPr lang="en-US" sz="2200" dirty="0"/>
          </a:p>
          <a:p>
            <a:pPr algn="just"/>
            <a:endParaRPr lang="en-US" sz="2200" dirty="0"/>
          </a:p>
          <a:p>
            <a:r>
              <a:rPr lang="ru-RU" sz="2200" dirty="0" smtClean="0"/>
              <a:t>Значение </a:t>
            </a:r>
            <a:r>
              <a:rPr lang="en-US" sz="2200" dirty="0" smtClean="0"/>
              <a:t>F-</a:t>
            </a:r>
            <a:r>
              <a:rPr lang="ru-RU" sz="2200" dirty="0" smtClean="0"/>
              <a:t>меры превысило 0.85 для каждого класса, что говорит о высоком качестве работы алгоритма. </a:t>
            </a:r>
            <a:endParaRPr lang="en-US" sz="2200" dirty="0">
              <a:latin typeface="Calibri" pitchFamily="34" charset="0"/>
            </a:endParaRPr>
          </a:p>
          <a:p>
            <a:pPr algn="just"/>
            <a:endParaRPr lang="ru-RU" sz="2200" dirty="0">
              <a:latin typeface="Calibri" pitchFamily="34" charset="0"/>
            </a:endParaRPr>
          </a:p>
          <a:p>
            <a:pPr algn="just"/>
            <a:r>
              <a:rPr lang="ru-RU" sz="2200" dirty="0" smtClean="0"/>
              <a:t>Наиболее трудно распознаваемые типы эмоций – «Заинтересованность» и «Презрение». Это объясняется схожестью многих представленных базе экземпляров этих классов.</a:t>
            </a:r>
          </a:p>
          <a:p>
            <a:pPr algn="just">
              <a:buNone/>
            </a:pPr>
            <a:endParaRPr lang="ru-RU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18</a:t>
            </a:fld>
            <a:endParaRPr lang="ru-RU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79208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Развитие работы</a:t>
            </a:r>
            <a:endParaRPr lang="ru-RU" dirty="0"/>
          </a:p>
        </p:txBody>
      </p:sp>
      <p:sp>
        <p:nvSpPr>
          <p:cNvPr id="5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340768"/>
            <a:ext cx="8928992" cy="936104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Апробация </a:t>
            </a:r>
            <a:r>
              <a:rPr lang="ru-RU" sz="2400" dirty="0" smtClean="0"/>
              <a:t>алгоритма на снимках, полученных с реальных камер </a:t>
            </a:r>
            <a:r>
              <a:rPr lang="ru-RU" sz="2400" dirty="0" smtClean="0"/>
              <a:t>видеонаблюдения</a:t>
            </a:r>
            <a:endParaRPr lang="ru-RU" sz="2400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467544" y="4149080"/>
            <a:ext cx="7632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C:\_Repositories\Emotions_Recognition\Theory\Картинки для статей и презентаций\20-emotion-recognition-apis-nordic-api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2420888"/>
            <a:ext cx="7709540" cy="4032448"/>
          </a:xfrm>
          <a:prstGeom prst="rect">
            <a:avLst/>
          </a:prstGeom>
          <a:noFill/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778098"/>
          </a:xfrm>
        </p:spPr>
        <p:txBody>
          <a:bodyPr/>
          <a:lstStyle/>
          <a:p>
            <a:pPr algn="ctr"/>
            <a:r>
              <a:rPr lang="ru-RU" dirty="0" smtClean="0"/>
              <a:t>Постановка задачи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412776"/>
            <a:ext cx="8928992" cy="5112568"/>
          </a:xfrm>
        </p:spPr>
        <p:txBody>
          <a:bodyPr/>
          <a:lstStyle/>
          <a:p>
            <a:pPr algn="just"/>
            <a:r>
              <a:rPr lang="ru-RU" u="sng" dirty="0" smtClean="0"/>
              <a:t>Разработка </a:t>
            </a:r>
            <a:r>
              <a:rPr lang="ru-RU" u="sng" dirty="0" err="1" smtClean="0"/>
              <a:t>кроссплатформенной</a:t>
            </a:r>
            <a:r>
              <a:rPr lang="ru-RU" u="sng" dirty="0" smtClean="0"/>
              <a:t> библиотеки для  классификации эмоций человека по изображению лица</a:t>
            </a:r>
            <a:endParaRPr lang="ru-RU" u="sng" dirty="0"/>
          </a:p>
        </p:txBody>
      </p:sp>
      <p:pic>
        <p:nvPicPr>
          <p:cNvPr id="5" name="Picture 2" descr="C:\Users\User\Desktop\284c12506cd8ee3599a9263aa00ebb4b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395536" y="2564904"/>
            <a:ext cx="8496946" cy="3497442"/>
          </a:xfrm>
          <a:prstGeom prst="rect">
            <a:avLst/>
          </a:prstGeom>
          <a:noFill/>
        </p:spPr>
      </p:pic>
      <p:sp>
        <p:nvSpPr>
          <p:cNvPr id="6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2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850106"/>
          </a:xfrm>
        </p:spPr>
        <p:txBody>
          <a:bodyPr>
            <a:normAutofit/>
          </a:bodyPr>
          <a:lstStyle/>
          <a:p>
            <a:pPr algn="ctr"/>
            <a:r>
              <a:rPr lang="ru-RU" dirty="0" smtClean="0">
                <a:latin typeface="Calibri" pitchFamily="34" charset="0"/>
              </a:rPr>
              <a:t>Основные требования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3</a:t>
            </a:fld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quarter" idx="1"/>
          </p:nvPr>
        </p:nvSpPr>
        <p:spPr>
          <a:xfrm>
            <a:off x="179512" y="1844824"/>
            <a:ext cx="8856984" cy="3960440"/>
          </a:xfrm>
        </p:spPr>
        <p:txBody>
          <a:bodyPr>
            <a:noAutofit/>
          </a:bodyPr>
          <a:lstStyle/>
          <a:p>
            <a:pPr algn="just"/>
            <a:r>
              <a:rPr lang="ru-RU" sz="2400" dirty="0" smtClean="0">
                <a:latin typeface="Calibri" pitchFamily="34" charset="0"/>
              </a:rPr>
              <a:t>Работа в режиме реального времени</a:t>
            </a:r>
          </a:p>
          <a:p>
            <a:pPr algn="just"/>
            <a:endParaRPr lang="ru-RU" sz="2400" dirty="0" smtClean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Поддержка </a:t>
            </a:r>
            <a:r>
              <a:rPr lang="ru-RU" sz="2400" dirty="0" err="1" smtClean="0">
                <a:latin typeface="Calibri" pitchFamily="34" charset="0"/>
              </a:rPr>
              <a:t>видеопотоков</a:t>
            </a:r>
            <a:r>
              <a:rPr lang="ru-RU" sz="2400" dirty="0" smtClean="0">
                <a:latin typeface="Calibri" pitchFamily="34" charset="0"/>
              </a:rPr>
              <a:t> и статических изображений</a:t>
            </a:r>
            <a:endParaRPr lang="en-US" sz="2400" dirty="0">
              <a:latin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Распознавание спонтанных выражений лица под разными углами обзора камеры</a:t>
            </a:r>
            <a:endParaRPr lang="en-US" sz="2400" dirty="0">
              <a:latin typeface="Calibri" pitchFamily="34" charset="0"/>
            </a:endParaRPr>
          </a:p>
          <a:p>
            <a:pPr algn="just"/>
            <a:endParaRPr lang="ru-RU" sz="2400" dirty="0">
              <a:latin typeface="Calibri" pitchFamily="34" charset="0"/>
            </a:endParaRPr>
          </a:p>
          <a:p>
            <a:pPr algn="just"/>
            <a:r>
              <a:rPr lang="ru-RU" sz="2400" dirty="0" smtClean="0">
                <a:latin typeface="Calibri" pitchFamily="34" charset="0"/>
              </a:rPr>
              <a:t>Устойчивость алгоритма в зависимости от различной степени освещенности сцены, разрешения и пр.</a:t>
            </a:r>
            <a:endParaRPr lang="en-US" sz="2400" dirty="0">
              <a:latin typeface="Calibri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928992" cy="778098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Области применимости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07504" y="1052736"/>
            <a:ext cx="8928992" cy="5472608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Медицина </a:t>
            </a:r>
          </a:p>
          <a:p>
            <a:pPr>
              <a:buNone/>
            </a:pPr>
            <a:r>
              <a:rPr lang="ru-RU" sz="2800" dirty="0" smtClean="0"/>
              <a:t>    </a:t>
            </a:r>
            <a:r>
              <a:rPr lang="ru-RU" sz="1700" dirty="0" smtClean="0"/>
              <a:t>(клиническая психология, психиатрия)</a:t>
            </a:r>
          </a:p>
          <a:p>
            <a:endParaRPr lang="ru-RU" dirty="0" smtClean="0"/>
          </a:p>
          <a:p>
            <a:r>
              <a:rPr lang="ru-RU" dirty="0" smtClean="0"/>
              <a:t>Безопасность</a:t>
            </a:r>
          </a:p>
          <a:p>
            <a:pPr>
              <a:buNone/>
            </a:pPr>
            <a:r>
              <a:rPr lang="ru-RU" sz="1700" dirty="0" smtClean="0"/>
              <a:t>      (охранные системы для поиска злоумышленников, </a:t>
            </a:r>
          </a:p>
          <a:p>
            <a:pPr>
              <a:buNone/>
            </a:pPr>
            <a:r>
              <a:rPr lang="ru-RU" sz="1700" dirty="0" smtClean="0"/>
              <a:t>        борьба с преступностью и терроризмом)</a:t>
            </a:r>
          </a:p>
          <a:p>
            <a:endParaRPr lang="ru-RU" dirty="0" smtClean="0"/>
          </a:p>
          <a:p>
            <a:r>
              <a:rPr lang="ru-RU" dirty="0" err="1" smtClean="0"/>
              <a:t>Видеоаналитика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(анализ рекламы, оценка работы персонала при общении с клиентом)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smtClean="0"/>
              <a:t>Сбор статистики</a:t>
            </a:r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(в масштабах ТЦ, города, в местах массового скопления людей)</a:t>
            </a:r>
          </a:p>
          <a:p>
            <a:pPr>
              <a:buNone/>
            </a:pPr>
            <a:endParaRPr lang="ru-RU" dirty="0" smtClean="0"/>
          </a:p>
          <a:p>
            <a:r>
              <a:rPr lang="ru-RU" dirty="0" err="1" smtClean="0"/>
              <a:t>Ритейл</a:t>
            </a:r>
            <a:endParaRPr lang="ru-RU" dirty="0" smtClean="0"/>
          </a:p>
          <a:p>
            <a:pPr>
              <a:buNone/>
            </a:pPr>
            <a:r>
              <a:rPr lang="ru-RU" sz="1800" dirty="0" smtClean="0"/>
              <a:t>      </a:t>
            </a:r>
            <a:r>
              <a:rPr lang="ru-RU" sz="1700" dirty="0" smtClean="0"/>
              <a:t>(в сфере развлекательных услуг)</a:t>
            </a:r>
            <a:endParaRPr lang="ru-RU" sz="1700" dirty="0"/>
          </a:p>
        </p:txBody>
      </p:sp>
      <p:pic>
        <p:nvPicPr>
          <p:cNvPr id="4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4328" y="3212976"/>
            <a:ext cx="936104" cy="936104"/>
          </a:xfrm>
          <a:prstGeom prst="rect">
            <a:avLst/>
          </a:prstGeom>
          <a:noFill/>
        </p:spPr>
      </p:pic>
      <p:pic>
        <p:nvPicPr>
          <p:cNvPr id="5" name="Picture 2" descr="C:\Users\User\Desktop\Pie-Graph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4328" y="4228288"/>
            <a:ext cx="1003902" cy="1072920"/>
          </a:xfrm>
          <a:prstGeom prst="rect">
            <a:avLst/>
          </a:prstGeom>
          <a:noFill/>
        </p:spPr>
      </p:pic>
      <p:pic>
        <p:nvPicPr>
          <p:cNvPr id="6" name="Picture 3" descr="C:\Users\User\Desktop\8462802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5198022"/>
            <a:ext cx="1659224" cy="1327322"/>
          </a:xfrm>
          <a:prstGeom prst="rect">
            <a:avLst/>
          </a:prstGeom>
          <a:noFill/>
        </p:spPr>
      </p:pic>
      <p:pic>
        <p:nvPicPr>
          <p:cNvPr id="7" name="Picture 3" descr="C:\Users\User\Downloads\icons8-mental-health-96.png">
            <a:extLst>
              <a:ext uri="{FF2B5EF4-FFF2-40B4-BE49-F238E27FC236}">
                <a16:creationId xmlns="" xmlns:a16="http://schemas.microsoft.com/office/drawing/2014/main" id="{FC4D3D49-B42E-4492-B906-2A26B5964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08304" y="764704"/>
            <a:ext cx="1207442" cy="1207438"/>
          </a:xfrm>
          <a:prstGeom prst="rect">
            <a:avLst/>
          </a:prstGeom>
          <a:noFill/>
        </p:spPr>
      </p:pic>
      <p:pic>
        <p:nvPicPr>
          <p:cNvPr id="8" name="Picture 2" descr="C:\Users\User\Downloads\icons8-полицейский-96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80312" y="1933530"/>
            <a:ext cx="1207442" cy="1207438"/>
          </a:xfrm>
          <a:prstGeom prst="rect">
            <a:avLst/>
          </a:prstGeom>
          <a:noFill/>
        </p:spPr>
      </p:pic>
      <p:sp>
        <p:nvSpPr>
          <p:cNvPr id="9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4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701824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Бизнес-логика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098" name="Picture 2" descr="C:\Users\User\Desktop\api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0108" y="2852936"/>
            <a:ext cx="2579764" cy="2373384"/>
          </a:xfrm>
          <a:prstGeom prst="rect">
            <a:avLst/>
          </a:prstGeom>
          <a:noFill/>
        </p:spPr>
      </p:pic>
      <p:pic>
        <p:nvPicPr>
          <p:cNvPr id="5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1844824"/>
            <a:ext cx="1368152" cy="1368152"/>
          </a:xfrm>
          <a:prstGeom prst="rect">
            <a:avLst/>
          </a:prstGeom>
          <a:noFill/>
        </p:spPr>
      </p:pic>
      <p:pic>
        <p:nvPicPr>
          <p:cNvPr id="6" name="Picture 2" descr="C:\Users\User\Desktop\vysokiy_uroven_bezopasnost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4725144"/>
            <a:ext cx="1368152" cy="1368152"/>
          </a:xfrm>
          <a:prstGeom prst="rect">
            <a:avLst/>
          </a:prstGeom>
          <a:noFill/>
        </p:spPr>
      </p:pic>
      <p:pic>
        <p:nvPicPr>
          <p:cNvPr id="11" name="Picture 4" descr="C:\Users\User\Desktop\websit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63888" y="4581128"/>
            <a:ext cx="2016224" cy="720080"/>
          </a:xfrm>
          <a:prstGeom prst="rect">
            <a:avLst/>
          </a:prstGeom>
          <a:noFill/>
        </p:spPr>
      </p:pic>
      <p:pic>
        <p:nvPicPr>
          <p:cNvPr id="12" name="Picture 4" descr="C:\Users\User\Desktop\websit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0800000" flipH="1">
            <a:off x="3563888" y="2548342"/>
            <a:ext cx="2016224" cy="664633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3635896" y="3707740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smtClean="0">
                <a:latin typeface="+mj-lt"/>
                <a:cs typeface="Times New Roman" pitchFamily="18" charset="0"/>
              </a:rPr>
              <a:t>30 – 50 тыс.</a:t>
            </a:r>
            <a:endParaRPr lang="ru-RU" sz="2400" b="1" dirty="0">
              <a:latin typeface="+mj-lt"/>
              <a:cs typeface="Times New Roman" pitchFamily="18" charset="0"/>
            </a:endParaRPr>
          </a:p>
        </p:txBody>
      </p:sp>
      <p:pic>
        <p:nvPicPr>
          <p:cNvPr id="3075" name="Picture 3" descr="C:\Users\User\Desktop\200316-200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84328" y="3553296"/>
            <a:ext cx="811808" cy="8118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512" y="188640"/>
            <a:ext cx="8784976" cy="648072"/>
          </a:xfrm>
        </p:spPr>
        <p:txBody>
          <a:bodyPr>
            <a:noAutofit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Наша команда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39952" y="4149080"/>
            <a:ext cx="48245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Хрящев Владимир </a:t>
            </a:r>
            <a:r>
              <a:rPr lang="ru-RU" sz="2000" b="1" dirty="0" smtClean="0"/>
              <a:t>Вячеславович</a:t>
            </a:r>
          </a:p>
          <a:p>
            <a:endParaRPr lang="ru-RU" sz="2000" dirty="0" smtClean="0"/>
          </a:p>
          <a:p>
            <a:r>
              <a:rPr lang="ru-RU" sz="2000" dirty="0" smtClean="0"/>
              <a:t>доцент, кандидат </a:t>
            </a:r>
            <a:r>
              <a:rPr lang="ru-RU" sz="2000" dirty="0" err="1" smtClean="0"/>
              <a:t>техн</a:t>
            </a:r>
            <a:r>
              <a:rPr lang="ru-RU" sz="2000" dirty="0" smtClean="0"/>
              <a:t>. наук</a:t>
            </a:r>
          </a:p>
          <a:p>
            <a:r>
              <a:rPr lang="ru-RU" sz="2000" dirty="0" err="1" smtClean="0"/>
              <a:t>ЯрГУ</a:t>
            </a:r>
            <a:r>
              <a:rPr lang="ru-RU" sz="2000" dirty="0" smtClean="0"/>
              <a:t> им. П.Г. </a:t>
            </a:r>
            <a:r>
              <a:rPr lang="ru-RU" sz="2000" dirty="0" smtClean="0"/>
              <a:t>Демидова</a:t>
            </a:r>
            <a:endParaRPr lang="ru-RU" sz="2000" dirty="0" smtClean="0">
              <a:latin typeface="Cambria" pitchFamily="18" charset="0"/>
            </a:endParaRPr>
          </a:p>
          <a:p>
            <a:endParaRPr lang="ru-RU" sz="2000" dirty="0" smtClean="0"/>
          </a:p>
          <a:p>
            <a:r>
              <a:rPr lang="ru-RU" sz="2000" dirty="0" smtClean="0"/>
              <a:t>Консультант из области </a:t>
            </a:r>
            <a:r>
              <a:rPr lang="ru-RU" sz="2000" dirty="0" smtClean="0"/>
              <a:t>бизнеса</a:t>
            </a:r>
            <a:r>
              <a:rPr lang="ru-RU" sz="2000" dirty="0" smtClean="0"/>
              <a:t>, эксперт по </a:t>
            </a:r>
            <a:r>
              <a:rPr lang="ru-RU" sz="2000" dirty="0" err="1" smtClean="0"/>
              <a:t>нейросетевым</a:t>
            </a:r>
            <a:r>
              <a:rPr lang="ru-RU" sz="2000" dirty="0" smtClean="0"/>
              <a:t> технологиям</a:t>
            </a:r>
            <a:endParaRPr lang="ru-RU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4211960" y="1484784"/>
            <a:ext cx="453650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smtClean="0"/>
              <a:t>Ивановский </a:t>
            </a:r>
            <a:r>
              <a:rPr lang="ru-RU" sz="2000" b="1" dirty="0" smtClean="0"/>
              <a:t>Леонид</a:t>
            </a:r>
          </a:p>
          <a:p>
            <a:endParaRPr lang="ru-RU" sz="2000" dirty="0" smtClean="0"/>
          </a:p>
          <a:p>
            <a:r>
              <a:rPr lang="ru-RU" sz="2000" dirty="0" smtClean="0"/>
              <a:t>аспирант</a:t>
            </a:r>
            <a:r>
              <a:rPr lang="en-US" sz="2000" dirty="0" smtClean="0"/>
              <a:t>/</a:t>
            </a:r>
            <a:r>
              <a:rPr lang="ru-RU" sz="2000" dirty="0" smtClean="0"/>
              <a:t>научный сотрудник</a:t>
            </a:r>
            <a:endParaRPr lang="ru-RU" sz="2000" dirty="0" smtClean="0"/>
          </a:p>
          <a:p>
            <a:r>
              <a:rPr lang="ru-RU" sz="2000" dirty="0" err="1" smtClean="0"/>
              <a:t>ЯрГУ</a:t>
            </a:r>
            <a:r>
              <a:rPr lang="ru-RU" sz="2000" dirty="0" smtClean="0"/>
              <a:t> им. П.Г. Демидова</a:t>
            </a:r>
            <a:r>
              <a:rPr lang="en-US" sz="2000" dirty="0" smtClean="0"/>
              <a:t>/</a:t>
            </a:r>
            <a:r>
              <a:rPr lang="ru-RU" sz="2000" dirty="0" smtClean="0"/>
              <a:t>НЦЧ </a:t>
            </a:r>
            <a:r>
              <a:rPr lang="ru-RU" sz="2000" dirty="0" smtClean="0"/>
              <a:t>РАН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ru-RU" sz="2000" dirty="0" smtClean="0"/>
              <a:t>Разработчик ПО</a:t>
            </a:r>
            <a:endParaRPr lang="ru-RU" sz="2000" dirty="0" smtClean="0"/>
          </a:p>
        </p:txBody>
      </p:sp>
      <p:pic>
        <p:nvPicPr>
          <p:cNvPr id="1026" name="Picture 2" descr="C:\Users\User\Downloads\LJgQp3gBTrA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7196" y="1340768"/>
            <a:ext cx="2594684" cy="2160240"/>
          </a:xfrm>
          <a:prstGeom prst="rect">
            <a:avLst/>
          </a:prstGeom>
          <a:noFill/>
        </p:spPr>
      </p:pic>
      <p:pic>
        <p:nvPicPr>
          <p:cNvPr id="1027" name="Picture 3" descr="C:\Users\User\Downloads\QxvsU5N-EI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5052" y="4100054"/>
            <a:ext cx="3316868" cy="22582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8928992" cy="850106"/>
          </a:xfrm>
        </p:spPr>
        <p:txBody>
          <a:bodyPr/>
          <a:lstStyle/>
          <a:p>
            <a:pPr algn="ctr"/>
            <a:r>
              <a:rPr lang="ru-RU" dirty="0" smtClean="0"/>
              <a:t>Инструменты разработки</a:t>
            </a:r>
            <a:endParaRPr lang="ru-RU" dirty="0"/>
          </a:p>
        </p:txBody>
      </p:sp>
      <p:pic>
        <p:nvPicPr>
          <p:cNvPr id="1026" name="Picture 2" descr="C:\Users\User\Desktop\Caffe logo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4" y="2209358"/>
            <a:ext cx="3312370" cy="1147634"/>
          </a:xfrm>
          <a:prstGeom prst="rect">
            <a:avLst/>
          </a:prstGeom>
          <a:noFill/>
        </p:spPr>
      </p:pic>
      <p:pic>
        <p:nvPicPr>
          <p:cNvPr id="5" name="Picture 5" descr="C:\Users\User\Desktop\python_sh-600x60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4732" y="2636912"/>
            <a:ext cx="2665660" cy="26692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C:\Users\User\Desktop\gpu_wide-950x3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4266088"/>
            <a:ext cx="3332508" cy="1899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7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7504" y="260648"/>
            <a:ext cx="8928992" cy="85010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/>
              <a:t>Архитектура </a:t>
            </a:r>
            <a:r>
              <a:rPr lang="ru-RU" dirty="0" err="1" smtClean="0"/>
              <a:t>сверточной</a:t>
            </a:r>
            <a:r>
              <a:rPr lang="ru-RU" dirty="0" smtClean="0"/>
              <a:t> нейронной сети</a:t>
            </a:r>
            <a:endParaRPr lang="ru-RU" dirty="0"/>
          </a:p>
        </p:txBody>
      </p:sp>
      <p:pic>
        <p:nvPicPr>
          <p:cNvPr id="8" name="Рисунок 2" descr="Новый точечный рисунок - копия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941802"/>
            <a:ext cx="8717038" cy="307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146304" y="6210300"/>
            <a:ext cx="457200" cy="457200"/>
          </a:xfrm>
        </p:spPr>
        <p:txBody>
          <a:bodyPr/>
          <a:lstStyle/>
          <a:p>
            <a:fld id="{95D91311-8E98-4DFA-9807-12B091B08B94}" type="slidenum">
              <a:rPr lang="ru-RU" smtClean="0"/>
              <a:pPr/>
              <a:t>8</a:t>
            </a:fld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C:\Users\User\Downloads\big_nvidia-dgx-1.jp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2268470"/>
            <a:ext cx="3820304" cy="3968842"/>
          </a:xfrm>
          <a:prstGeom prst="rect">
            <a:avLst/>
          </a:prstGeom>
          <a:noFill/>
        </p:spPr>
      </p:pic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56984" cy="778098"/>
          </a:xfrm>
        </p:spPr>
        <p:txBody>
          <a:bodyPr/>
          <a:lstStyle/>
          <a:p>
            <a:pPr algn="ctr"/>
            <a:r>
              <a:rPr lang="ru-RU" dirty="0" smtClean="0">
                <a:latin typeface="Calibri" pitchFamily="34" charset="0"/>
              </a:rPr>
              <a:t>Обучение и тестирование алгоритма</a:t>
            </a:r>
            <a:endParaRPr lang="ru-RU" dirty="0">
              <a:latin typeface="Calibri" pitchFamily="34" charset="0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D91311-8E98-4DFA-9807-12B091B08B94}" type="slidenum">
              <a:rPr lang="ru-RU" smtClean="0"/>
              <a:pPr/>
              <a:t>9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1"/>
          </p:nvPr>
        </p:nvSpPr>
        <p:spPr>
          <a:xfrm>
            <a:off x="5076056" y="2852936"/>
            <a:ext cx="3816424" cy="1440160"/>
          </a:xfrm>
        </p:spPr>
        <p:txBody>
          <a:bodyPr>
            <a:noAutofit/>
          </a:bodyPr>
          <a:lstStyle/>
          <a:p>
            <a:r>
              <a:rPr lang="ru-RU" sz="2400" dirty="0" smtClean="0">
                <a:latin typeface="Calibri" pitchFamily="34" charset="0"/>
              </a:rPr>
              <a:t>Обучение: </a:t>
            </a:r>
            <a:r>
              <a:rPr lang="en-US" sz="2400" dirty="0">
                <a:latin typeface="Calibri" pitchFamily="34" charset="0"/>
              </a:rPr>
              <a:t>~</a:t>
            </a:r>
            <a:r>
              <a:rPr lang="ru-RU" sz="2400" dirty="0">
                <a:latin typeface="Calibri" pitchFamily="34" charset="0"/>
              </a:rPr>
              <a:t>45 </a:t>
            </a:r>
            <a:r>
              <a:rPr lang="ru-RU" sz="2400" dirty="0" smtClean="0">
                <a:latin typeface="Calibri" pitchFamily="34" charset="0"/>
              </a:rPr>
              <a:t>мин</a:t>
            </a:r>
            <a:endParaRPr lang="en-US" sz="2400" dirty="0">
              <a:latin typeface="Calibri" pitchFamily="34" charset="0"/>
            </a:endParaRPr>
          </a:p>
          <a:p>
            <a:endParaRPr lang="en-US" sz="2400" dirty="0">
              <a:latin typeface="Calibri" pitchFamily="34" charset="0"/>
            </a:endParaRPr>
          </a:p>
          <a:p>
            <a:r>
              <a:rPr lang="ru-RU" sz="2400" dirty="0" smtClean="0">
                <a:latin typeface="Calibri" pitchFamily="34" charset="0"/>
              </a:rPr>
              <a:t>Тестирование: </a:t>
            </a:r>
            <a:r>
              <a:rPr lang="en-US" sz="2400" dirty="0" smtClean="0">
                <a:latin typeface="Calibri" pitchFamily="34" charset="0"/>
              </a:rPr>
              <a:t>~</a:t>
            </a:r>
            <a:r>
              <a:rPr lang="ru-RU" sz="2400" dirty="0" smtClean="0">
                <a:latin typeface="Calibri" pitchFamily="34" charset="0"/>
              </a:rPr>
              <a:t>9</a:t>
            </a:r>
            <a:r>
              <a:rPr lang="en-US" sz="2400" dirty="0" smtClean="0">
                <a:latin typeface="Calibri" pitchFamily="34" charset="0"/>
              </a:rPr>
              <a:t>-10 </a:t>
            </a:r>
            <a:r>
              <a:rPr lang="ru-RU" sz="2400" dirty="0" smtClean="0">
                <a:latin typeface="Calibri" pitchFamily="34" charset="0"/>
              </a:rPr>
              <a:t>мин</a:t>
            </a:r>
            <a:r>
              <a:rPr lang="en-US" sz="2400" dirty="0" smtClean="0">
                <a:latin typeface="Calibri" pitchFamily="34" charset="0"/>
              </a:rPr>
              <a:t>.</a:t>
            </a:r>
            <a:endParaRPr lang="ru-RU" sz="2400" dirty="0">
              <a:latin typeface="Calibri" pitchFamily="34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79512" y="1280954"/>
            <a:ext cx="87849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000" dirty="0" smtClean="0">
                <a:latin typeface="+mj-lt"/>
              </a:rPr>
              <a:t>Суперкомпьютер NVIDIA-DGX-1 </a:t>
            </a:r>
            <a:r>
              <a:rPr lang="ru-RU" sz="2000" dirty="0" err="1" smtClean="0">
                <a:latin typeface="+mj-lt"/>
              </a:rPr>
              <a:t>c</a:t>
            </a:r>
            <a:r>
              <a:rPr lang="ru-RU" sz="2000" dirty="0" smtClean="0">
                <a:latin typeface="+mj-lt"/>
              </a:rPr>
              <a:t> 8 ускорителями NVIDIA </a:t>
            </a:r>
            <a:r>
              <a:rPr lang="ru-RU" sz="2000" dirty="0" err="1" smtClean="0">
                <a:latin typeface="+mj-lt"/>
              </a:rPr>
              <a:t>Tesla</a:t>
            </a:r>
            <a:r>
              <a:rPr lang="ru-RU" sz="2000" dirty="0" smtClean="0">
                <a:latin typeface="+mj-lt"/>
              </a:rPr>
              <a:t> V100</a:t>
            </a:r>
            <a:r>
              <a:rPr lang="en-US" sz="2000" dirty="0" smtClean="0">
                <a:latin typeface="+mj-lt"/>
              </a:rPr>
              <a:t> </a:t>
            </a:r>
            <a:r>
              <a:rPr lang="ru-RU" sz="2000" dirty="0" smtClean="0">
                <a:latin typeface="+mj-lt"/>
              </a:rPr>
              <a:t>Центра Искусственного Интеллекта и Цифровой Экономики </a:t>
            </a:r>
            <a:r>
              <a:rPr lang="ru-RU" sz="2000" dirty="0" err="1" smtClean="0">
                <a:latin typeface="+mj-lt"/>
              </a:rPr>
              <a:t>ЯрГУ</a:t>
            </a:r>
            <a:r>
              <a:rPr lang="en-US" sz="2000" dirty="0" smtClean="0">
                <a:latin typeface="+mj-lt"/>
              </a:rPr>
              <a:t> </a:t>
            </a:r>
            <a:endParaRPr lang="ru-RU" sz="2000" dirty="0">
              <a:latin typeface="+mj-lt"/>
            </a:endParaRPr>
          </a:p>
        </p:txBody>
      </p:sp>
      <p:pic>
        <p:nvPicPr>
          <p:cNvPr id="13" name="Picture 2" descr="C:\Users\User\Downloads\demida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85928" y="4797152"/>
            <a:ext cx="3467994" cy="12641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праведливость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Справедливость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Справедливость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889</TotalTime>
  <Words>593</Words>
  <Application>Microsoft Office PowerPoint</Application>
  <PresentationFormat>Экран (4:3)</PresentationFormat>
  <Paragraphs>196</Paragraphs>
  <Slides>19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0" baseType="lpstr">
      <vt:lpstr>Справедливость</vt:lpstr>
      <vt:lpstr>Разработка алгоритмов прогнозирования индивидуального поведения на основе визуального распознавания эмоций</vt:lpstr>
      <vt:lpstr>Постановка задачи</vt:lpstr>
      <vt:lpstr>Основные требования</vt:lpstr>
      <vt:lpstr>Области применимости</vt:lpstr>
      <vt:lpstr>Бизнес-логика</vt:lpstr>
      <vt:lpstr>Наша команда</vt:lpstr>
      <vt:lpstr>Инструменты разработки</vt:lpstr>
      <vt:lpstr>Архитектура сверточной нейронной сети</vt:lpstr>
      <vt:lpstr>Обучение и тестирование алгоритма</vt:lpstr>
      <vt:lpstr>Обучение и тестирование алгоритма</vt:lpstr>
      <vt:lpstr>База изображений Multi-PIE</vt:lpstr>
      <vt:lpstr>Виды эмоций</vt:lpstr>
      <vt:lpstr>Формирование выборок</vt:lpstr>
      <vt:lpstr>Результаты численных экспериментов</vt:lpstr>
      <vt:lpstr>Результаты численных экспериментов</vt:lpstr>
      <vt:lpstr>Результаты численных экспериментов</vt:lpstr>
      <vt:lpstr>Труднораспознаваемые классы эмоций</vt:lpstr>
      <vt:lpstr>Предварительные результаты работы</vt:lpstr>
      <vt:lpstr>Развитие работы</vt:lpstr>
    </vt:vector>
  </TitlesOfParts>
  <Company>RePack by SPecialiST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User</dc:creator>
  <cp:lastModifiedBy>User</cp:lastModifiedBy>
  <cp:revision>50</cp:revision>
  <dcterms:created xsi:type="dcterms:W3CDTF">2017-06-23T08:12:45Z</dcterms:created>
  <dcterms:modified xsi:type="dcterms:W3CDTF">2018-11-24T14:07:56Z</dcterms:modified>
</cp:coreProperties>
</file>